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Libre Franklin"/>
      <p:regular r:id="rId30"/>
      <p:bold r:id="rId31"/>
      <p:italic r:id="rId32"/>
      <p:boldItalic r:id="rId33"/>
    </p:embeddedFont>
    <p:embeddedFont>
      <p:font typeface="Franklin Gothic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j+skMm+Ik5HJLd0abJ7iKuqpW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breFranklin-bold.fntdata"/><Relationship Id="rId30" Type="http://schemas.openxmlformats.org/officeDocument/2006/relationships/font" Target="fonts/LibreFranklin-regular.fntdata"/><Relationship Id="rId11" Type="http://schemas.openxmlformats.org/officeDocument/2006/relationships/slide" Target="slides/slide7.xml"/><Relationship Id="rId33" Type="http://schemas.openxmlformats.org/officeDocument/2006/relationships/font" Target="fonts/LibreFranklin-boldItalic.fntdata"/><Relationship Id="rId10" Type="http://schemas.openxmlformats.org/officeDocument/2006/relationships/slide" Target="slides/slide6.xml"/><Relationship Id="rId32" Type="http://schemas.openxmlformats.org/officeDocument/2006/relationships/font" Target="fonts/LibreFranklin-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FranklinGothic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9e6bdbdc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39e6bdbdc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39e6bdbdc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9e6bdbdc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39e6bdbdc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39e6bdbdc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e6bdbdc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39e6bdbdc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39e6bdbdc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9e6bdbdc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39e6bdbdc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39e6bdbdc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9e6bdbdc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39e6bdbdc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39e6bdbdc1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>
  <p:cSld name="Título 1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/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" name="Google Shape;16;p2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7" name="Google Shape;17;p2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20" name="Google Shape;20;p22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">
  <p:cSld name="Título e Conteúdo 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1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92" name="Google Shape;92;p31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7" name="Google Shape;97;p31"/>
          <p:cNvSpPr txBox="1"/>
          <p:nvPr>
            <p:ph type="title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8" name="Google Shape;98;p31"/>
          <p:cNvCxnSpPr/>
          <p:nvPr/>
        </p:nvCxnSpPr>
        <p:spPr>
          <a:xfrm>
            <a:off x="6347460" y="631317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31"/>
          <p:cNvSpPr txBox="1"/>
          <p:nvPr>
            <p:ph idx="1" type="body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743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lphaLcPeriod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arenR"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None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2" type="body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e imagem do título">
  <p:cSld name="Conteúdo e imagem do título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/>
          <p:nvPr>
            <p:ph type="title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1" type="body"/>
          </p:nvPr>
        </p:nvSpPr>
        <p:spPr>
          <a:xfrm>
            <a:off x="594360" y="3279579"/>
            <a:ext cx="5044440" cy="299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6" name="Google Shape;106;p32"/>
          <p:cNvCxnSpPr/>
          <p:nvPr/>
        </p:nvCxnSpPr>
        <p:spPr>
          <a:xfrm>
            <a:off x="594360" y="299745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32"/>
          <p:cNvSpPr/>
          <p:nvPr>
            <p:ph idx="2" type="pic"/>
          </p:nvPr>
        </p:nvSpPr>
        <p:spPr>
          <a:xfrm>
            <a:off x="6096000" y="0"/>
            <a:ext cx="61182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2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32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e tabela do título">
  <p:cSld name="Conteúdo e tabela do título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3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12" name="Google Shape;112;p33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3" name="Google Shape;113;p33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5" name="Google Shape;115;p33"/>
          <p:cNvSpPr txBox="1"/>
          <p:nvPr>
            <p:ph type="title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33"/>
          <p:cNvCxnSpPr/>
          <p:nvPr/>
        </p:nvCxnSpPr>
        <p:spPr>
          <a:xfrm>
            <a:off x="3670935" y="631317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3"/>
          <p:cNvSpPr txBox="1"/>
          <p:nvPr>
            <p:ph idx="1" type="body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2" type="body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" name="Google Shape;120;p33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a 2">
  <p:cSld name="Tabela 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/>
          <p:nvPr>
            <p:ph type="title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34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5" name="Google Shape;125;p3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Agenda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3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3" name="Google Shape;23;p23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23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23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23"/>
          <p:cNvSpPr txBox="1"/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381000" lvl="0" marL="45720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D7C3F"/>
              </a:buClr>
              <a:buSzPts val="2400"/>
              <a:buFont typeface="Arial"/>
              <a:buChar char="•"/>
              <a:defRPr b="1" i="0" sz="240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3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" name="Google Shape;32;p23"/>
          <p:cNvCxnSpPr/>
          <p:nvPr/>
        </p:nvCxnSpPr>
        <p:spPr>
          <a:xfrm>
            <a:off x="594360" y="2148840"/>
            <a:ext cx="2130552" cy="0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ois Conteúdos">
  <p:cSld name="Título e Dois Conteúdos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2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5" name="Google Shape;35;p2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2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2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8" name="Google Shape;38;p24"/>
          <p:cNvSpPr txBox="1"/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2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3">
  <p:cSld name="Título 3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" name="Google Shape;46;p25"/>
          <p:cNvGrpSpPr/>
          <p:nvPr/>
        </p:nvGrpSpPr>
        <p:grpSpPr>
          <a:xfrm rot="10800000">
            <a:off x="6092752" y="0"/>
            <a:ext cx="6099248" cy="6099248"/>
            <a:chOff x="0" y="12289"/>
            <a:chExt cx="3550" cy="3551"/>
          </a:xfrm>
        </p:grpSpPr>
        <p:sp>
          <p:nvSpPr>
            <p:cNvPr id="47" name="Google Shape;47;p2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0" name="Google Shape;50;p25"/>
          <p:cNvSpPr txBox="1"/>
          <p:nvPr>
            <p:ph idx="1" type="body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b="1" i="0" sz="240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1" name="Google Shape;51;p25"/>
          <p:cNvCxnSpPr/>
          <p:nvPr/>
        </p:nvCxnSpPr>
        <p:spPr>
          <a:xfrm>
            <a:off x="594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 seção">
  <p:cSld name="Título da seção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/>
          <p:nvPr>
            <p:ph idx="2" type="pic"/>
          </p:nvPr>
        </p:nvSpPr>
        <p:spPr>
          <a:xfrm>
            <a:off x="0" y="0"/>
            <a:ext cx="12192000" cy="688054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6"/>
          <p:cNvSpPr txBox="1"/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b="1" i="0" sz="6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/>
          <p:nvPr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2">
  <p:cSld name="Título 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ctrTitle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/>
          <p:nvPr>
            <p:ph idx="2" type="pic"/>
          </p:nvPr>
        </p:nvSpPr>
        <p:spPr>
          <a:xfrm>
            <a:off x="0" y="-11113"/>
            <a:ext cx="5791200" cy="688022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7"/>
          <p:cNvSpPr txBox="1"/>
          <p:nvPr>
            <p:ph idx="1" type="body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b="1" i="0" sz="240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0" name="Google Shape;60;p27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mo 2">
  <p:cSld name="Resumo 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8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3" name="Google Shape;63;p28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64" name="Google Shape;64;p2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5" name="Google Shape;65;p2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7" name="Google Shape;67;p28"/>
          <p:cNvSpPr txBox="1"/>
          <p:nvPr>
            <p:ph type="title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3657600" y="2282008"/>
            <a:ext cx="7810500" cy="369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28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29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74" name="Google Shape;74;p29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77" name="Google Shape;77;p29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29"/>
          <p:cNvSpPr txBox="1"/>
          <p:nvPr>
            <p:ph idx="1" type="body"/>
          </p:nvPr>
        </p:nvSpPr>
        <p:spPr>
          <a:xfrm>
            <a:off x="6309905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b="1" i="0" sz="240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ois Conteúdos 2">
  <p:cSld name="Título e Dois Conteúdos 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0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81" name="Google Shape;81;p30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4" name="Google Shape;84;p30"/>
          <p:cNvSpPr txBox="1"/>
          <p:nvPr>
            <p:ph type="title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" type="body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2" type="body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spcBef>
                <a:spcPts val="0"/>
              </a:spcBef>
              <a:buNone/>
              <a:defRPr b="1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Google Shape;88;p30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" name="Google Shape;89;p30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5D7C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" type="body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2" type="sldNum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jpg"/><Relationship Id="rId5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0.jpg"/><Relationship Id="rId5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3.jpg"/><Relationship Id="rId5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>
            <p:ph type="ctrTitle"/>
          </p:nvPr>
        </p:nvSpPr>
        <p:spPr>
          <a:xfrm>
            <a:off x="6564735" y="1905249"/>
            <a:ext cx="5295169" cy="16901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DESIGN CENTRADO NO SER HUMANO: </a:t>
            </a:r>
            <a:r>
              <a:rPr b="0" i="0" lang="pt-BR" sz="3200" u="none" cap="none" strike="noStrike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 AO DESIGN E SUAS BASES E COMPETÊNCIAS. </a:t>
            </a:r>
            <a:endParaRPr/>
          </a:p>
        </p:txBody>
      </p:sp>
      <p:pic>
        <p:nvPicPr>
          <p:cNvPr descr="Comunicado | UNINASSAU" id="132" name="Google Shape;1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273" y="2160743"/>
            <a:ext cx="3464841" cy="13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/>
        </p:nvSpPr>
        <p:spPr>
          <a:xfrm>
            <a:off x="6303114" y="4169744"/>
            <a:ext cx="5049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MSc</a:t>
            </a:r>
            <a:r>
              <a:rPr b="1" i="0" lang="pt-BR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b="0" i="0" lang="pt-BR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 S. Junior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9e6bdbdc1_0_39"/>
          <p:cNvSpPr txBox="1"/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216" name="Google Shape;216;g339e6bdbdc1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39e6bdbdc1_0_39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218" name="Google Shape;218;g339e6bdbdc1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50" y="2307167"/>
            <a:ext cx="6254751" cy="416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39e6bdbdc1_0_39"/>
          <p:cNvSpPr txBox="1"/>
          <p:nvPr/>
        </p:nvSpPr>
        <p:spPr>
          <a:xfrm>
            <a:off x="7339200" y="2307175"/>
            <a:ext cx="348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</a:t>
            </a:r>
            <a:r>
              <a:rPr b="1" lang="pt-BR" sz="1800">
                <a:solidFill>
                  <a:schemeClr val="dk1"/>
                </a:solidFill>
              </a:rPr>
              <a:t>primeiro iPhone</a:t>
            </a:r>
            <a:r>
              <a:rPr lang="pt-BR" sz="1800">
                <a:solidFill>
                  <a:schemeClr val="dk1"/>
                </a:solidFill>
              </a:rPr>
              <a:t> foi lançado nos Estados Unidos em 29 de </a:t>
            </a:r>
            <a:r>
              <a:rPr b="1" lang="pt-BR" sz="1800">
                <a:solidFill>
                  <a:schemeClr val="dk1"/>
                </a:solidFill>
              </a:rPr>
              <a:t>junho de 2007</a:t>
            </a:r>
            <a:r>
              <a:rPr lang="pt-BR" sz="1800">
                <a:solidFill>
                  <a:schemeClr val="dk1"/>
                </a:solidFill>
              </a:rPr>
              <a:t>. O aparelho foi apresentado por Steve Jobs na Macworld Conference &amp; Expo, em 9 de janeiro do mesmo ano.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pic>
        <p:nvPicPr>
          <p:cNvPr descr="Comunicado | UNINASSAU" id="226" name="Google Shape;2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6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484177" y="2296497"/>
            <a:ext cx="6678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800">
                <a:solidFill>
                  <a:schemeClr val="dk1"/>
                </a:solidFill>
              </a:rPr>
              <a:t>Design Centrado no Ser Humano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uma abordagem iterativa que busca compreender profundamente as necessidades, desejos e limitações dos usuários ao desenvolver produtos e serviços. A International Organization for Standardization (ISO) define o DCSH na norma ISO 9241-210:2010, destacando que: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5621525" y="3780650"/>
            <a:ext cx="6362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"o design centrado no ser humano melhora a eficácia, eficiência e satisfação dos usuários ao integrar seus feedbacks ao longo do processo de desenvolvimento" (ISO, 2010).</a:t>
            </a:r>
            <a:endParaRPr sz="2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Você trabalha em empresas com certificados ISO, mas você sabe o que é? |  André Leite" id="230" name="Google Shape;2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" y="4159551"/>
            <a:ext cx="4669848" cy="170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pic>
        <p:nvPicPr>
          <p:cNvPr descr="Comunicado | UNINASSAU" id="237" name="Google Shape;2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484177" y="2296497"/>
            <a:ext cx="9657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Diversos pensadores contribuíram para a formulação dos princípios do DCSH:</a:t>
            </a: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3670069" y="2999470"/>
            <a:ext cx="68178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Donald Norman (1988),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seu livro The Design of Everyday Things, enfatizou a importância de produtos intuitivos, com affordances claras e feedback imediato. Ele argumentou que "os bons designs são aqueles que transmitem, por meio de sua própria estrutura, como devem ser utilizados" (NORMAN, 1988).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754658" y="4898359"/>
            <a:ext cx="451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Jakob Nielsen (1993)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introduziu a heurística da usabilidade, estabelecendo princípios como consistência, prevenção de erros e flexibilidade, fundamentais para a criação de interfaces amigáveis (NIELSEN, 1993).</a:t>
            </a:r>
            <a:endParaRPr/>
          </a:p>
        </p:txBody>
      </p:sp>
      <p:pic>
        <p:nvPicPr>
          <p:cNvPr descr="Don Norman | IxDF" id="242" name="Google Shape;2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9427" y="2963687"/>
            <a:ext cx="1680642" cy="1680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bility Engineering: Nielsen, Jakob: 9780125184069: Amazon.com: Books" id="243" name="Google Shape;2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2127" y="4644329"/>
            <a:ext cx="1471690" cy="194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pic>
        <p:nvPicPr>
          <p:cNvPr descr="Comunicado | UNINASSAU" id="250" name="Google Shape;2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484177" y="2296497"/>
            <a:ext cx="9657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Diversos pensadores contribuíram para a formulação dos princípios do DCSH: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2770909" y="2967335"/>
            <a:ext cx="619298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Alan Cooper (1999)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desenvolveu o conceito de "Personas", enfatizando a importância de compreender o comportamento do usuário para projetar soluções mais eficazes (COOPER, 1999).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3531524" y="4262725"/>
            <a:ext cx="562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Jesse James Garrett (2002)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apresentou o modelo dos cinco planos da experiência do usuário, que envolve desde a concepção estratégica até a interface visual final (GARRETT, 2002).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484177" y="5496186"/>
            <a:ext cx="6817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 esses conceitos reforçam que o DCSH não se trata apenas de estética ou tecnologia, mas de compreender e atender às reais necessidades dos usuários.</a:t>
            </a:r>
            <a:endParaRPr/>
          </a:p>
        </p:txBody>
      </p:sp>
      <p:pic>
        <p:nvPicPr>
          <p:cNvPr descr="The Inmates Are Running the Asylum: Why High Tech Products Drive Us Crazy  and How to Restore the Sanity: Cooper, Alan: 9780672326141: Amazon.com:  Books" id="256" name="Google Shape;2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850" y="2888145"/>
            <a:ext cx="1643495" cy="20693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sse James Garrett - Wikipedia" id="257" name="Google Shape;25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9157855" y="3896957"/>
            <a:ext cx="1643495" cy="16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264" name="Google Shape;2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484177" y="2296497"/>
            <a:ext cx="512691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atuar na área de Design Centrado no Ser Humano, é essencial desenvolver um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competências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integram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habilidades técnicas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analíticas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comportamentais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Segundo Rogers, Sharp e Preece (2019), profissionais da área devem possuir habilidades em:</a:t>
            </a:r>
            <a:endParaRPr/>
          </a:p>
        </p:txBody>
      </p:sp>
      <p:pic>
        <p:nvPicPr>
          <p:cNvPr descr="Princípios De Design Centrado No Ser Humano" id="267" name="Google Shape;2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2800" y="1772725"/>
            <a:ext cx="4148095" cy="420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274" name="Google Shape;2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lin Gothic"/>
              <a:buAutoNum type="arabicPeriod"/>
            </a:pP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Pesquisa com usuários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Coleta de dados qualitativos e quantitativos para entender as necessidades dos usuários.</a:t>
            </a:r>
            <a:endParaRPr/>
          </a:p>
        </p:txBody>
      </p:sp>
      <p:pic>
        <p:nvPicPr>
          <p:cNvPr descr="Análise de dados qualitativos: quando fazer e principais técnicas" id="277" name="Google Shape;2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797" y="3876081"/>
            <a:ext cx="7133130" cy="2695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que são e como diferenciar dados quantitativos de dados qualitativos -  Olyng | Blog" id="278" name="Google Shape;2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4018" y="2350991"/>
            <a:ext cx="31146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285" name="Google Shape;2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Prototipação e teste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Desenvolvimento iterativo de protótipos e validação com usuários reais.</a:t>
            </a:r>
            <a:endParaRPr/>
          </a:p>
        </p:txBody>
      </p:sp>
      <p:pic>
        <p:nvPicPr>
          <p:cNvPr descr="Protótipo: o que é, tipos e principais passos para realizá-lo - Troposlab" id="288" name="Google Shape;2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7835" y="4118061"/>
            <a:ext cx="3451167" cy="258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sponsabilidade do desenvolvedor de software: de sistemas críticos à  validação de formulários" id="289" name="Google Shape;2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2477" y="2078304"/>
            <a:ext cx="6042254" cy="39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296" name="Google Shape;2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2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594360" y="2350991"/>
            <a:ext cx="5501640" cy="2071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Psicologia cognitiva aplicada ao design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Compreensão da forma como os humanos percebem, processam e interagem com interfaces digitais.</a:t>
            </a:r>
            <a:endParaRPr/>
          </a:p>
        </p:txBody>
      </p:sp>
      <p:pic>
        <p:nvPicPr>
          <p:cNvPr descr="Leis da Psicologia Aplicadas a UX - 2ª edição: Usando psicologia para  projetar produtos e serviços melhores | Amazon.com.br" id="299" name="Google Shape;2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782" y="2002081"/>
            <a:ext cx="2718132" cy="3899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vertida Mente': confira 5 lições da Psicologia que podemos aprender com o  filme | GSHOW" id="300" name="Google Shape;30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6387" y="4577165"/>
            <a:ext cx="3797531" cy="228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Evolução do Design de Interface do Usuário: Tendências, Desafios e  Inovações | Sinapse VB" id="306" name="Google Shape;306;p13"/>
          <p:cNvPicPr preferRelativeResize="0"/>
          <p:nvPr/>
        </p:nvPicPr>
        <p:blipFill rotWithShape="1">
          <a:blip r:embed="rId3">
            <a:alphaModFix/>
          </a:blip>
          <a:srcRect b="10457" l="11417" r="15173" t="14780"/>
          <a:stretch/>
        </p:blipFill>
        <p:spPr>
          <a:xfrm>
            <a:off x="3026441" y="2283400"/>
            <a:ext cx="6139117" cy="419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08" name="Google Shape;3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3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quitetura de Sistemas de Informação para a Saúde – SPMS" id="315" name="Google Shape;3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1613116"/>
            <a:ext cx="3657600" cy="4389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eriência do Usuário - Arquitetura da Informação: Planejando o Conteúdo  da sua Interface" id="316" name="Google Shape;316;p14"/>
          <p:cNvPicPr preferRelativeResize="0"/>
          <p:nvPr/>
        </p:nvPicPr>
        <p:blipFill rotWithShape="1">
          <a:blip r:embed="rId4">
            <a:alphaModFix/>
          </a:blip>
          <a:srcRect b="6550" l="24254" r="21636" t="6819"/>
          <a:stretch/>
        </p:blipFill>
        <p:spPr>
          <a:xfrm>
            <a:off x="4585855" y="3083836"/>
            <a:ext cx="3948545" cy="343905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18" name="Google Shape;31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320" name="Google Shape;320;p14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da informação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Organização de conteúdos e fluxos para otimizar a navegação e experiência do usuário.</a:t>
            </a:r>
            <a:endParaRPr/>
          </a:p>
        </p:txBody>
      </p:sp>
      <p:pic>
        <p:nvPicPr>
          <p:cNvPr descr="Arquitetura da informação no design UX | Eduardo Rubinato UX/UI Designer" id="321" name="Google Shape;32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1323" y="4071056"/>
            <a:ext cx="6006812" cy="278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/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Agenda</a:t>
            </a:r>
            <a:endParaRPr/>
          </a:p>
        </p:txBody>
      </p:sp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593724" y="2281238"/>
            <a:ext cx="10024234" cy="3709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00">
            <a:normAutofit/>
          </a:bodyPr>
          <a:lstStyle/>
          <a:p>
            <a:pPr indent="-283464" lvl="0" marL="28346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Introdução</a:t>
            </a:r>
            <a:endParaRPr/>
          </a:p>
          <a:p>
            <a:pPr indent="-283464" lvl="0" marL="283464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Principais Conceitos do Design Centrado no Ser Humano.</a:t>
            </a:r>
            <a:endParaRPr/>
          </a:p>
          <a:p>
            <a:pPr indent="-283464" lvl="0" marL="283464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Bases de Competências no Design Centrado no Ser Humano.</a:t>
            </a:r>
            <a:endParaRPr/>
          </a:p>
        </p:txBody>
      </p:sp>
      <p:pic>
        <p:nvPicPr>
          <p:cNvPr descr="Comunicado | UNINASSAU" id="141" name="Google Shape;1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28" name="Google Shape;3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visual e interação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Uso de princípios de estética e usabilidade para criar interfaces intuitivas e acessíveis</a:t>
            </a:r>
            <a:endParaRPr/>
          </a:p>
        </p:txBody>
      </p:sp>
      <p:pic>
        <p:nvPicPr>
          <p:cNvPr descr="Qual a diferença entre Design de Interação e UX Design? | by Gui Gonzalez |  UX Collective 🇧🇷" id="331" name="Google Shape;3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528" y="1786847"/>
            <a:ext cx="4346213" cy="4270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que é Design de Interação e Qual sua Relevância no UX - Bias Academy" id="332" name="Google Shape;33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436" y="3966729"/>
            <a:ext cx="5140037" cy="289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39" name="Google Shape;3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341" name="Google Shape;341;p16"/>
          <p:cNvSpPr txBox="1"/>
          <p:nvPr/>
        </p:nvSpPr>
        <p:spPr>
          <a:xfrm>
            <a:off x="594360" y="2350991"/>
            <a:ext cx="9103822" cy="10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1"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Pensamento crítico e empatia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Capacidade de se colocar no lugar do usuário e questionar soluções para aprimorá-las continuamente.</a:t>
            </a:r>
            <a:endParaRPr/>
          </a:p>
        </p:txBody>
      </p:sp>
      <p:pic>
        <p:nvPicPr>
          <p:cNvPr descr="Cláritas" id="342" name="Google Shape;34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3911" y="3984802"/>
            <a:ext cx="7402080" cy="211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Thinking | Amazon.com.br" id="343" name="Google Shape;34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313" y="3429000"/>
            <a:ext cx="2089266" cy="321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unicado | UNINASSAU" id="349" name="Google Shape;3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7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descr="Mapa de empatia: como criar o seu passo a passo! – Insights para te ajudar  na carreira em tecnologia | Blog da Trybe" id="351" name="Google Shape;35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394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que é mapa de empatia e qual sua importância para o branding?" id="352" name="Google Shape;35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4599" y="2715490"/>
            <a:ext cx="4076187" cy="284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59" name="Google Shape;3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8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484177" y="2296497"/>
            <a:ext cx="100175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Além dessas competências, a capacidade de trabalho em equipe é fundamental, pois o design centrado no ser humano envolve colaboração entre designers, engenheiros de software, especialistas em experiência do usuário e stakeholders.</a:t>
            </a:r>
            <a:endParaRPr/>
          </a:p>
        </p:txBody>
      </p:sp>
      <p:sp>
        <p:nvSpPr>
          <p:cNvPr id="362" name="Google Shape;362;p18"/>
          <p:cNvSpPr txBox="1"/>
          <p:nvPr/>
        </p:nvSpPr>
        <p:spPr>
          <a:xfrm>
            <a:off x="442613" y="3456663"/>
            <a:ext cx="713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Conforme apontado por Buxton (2007), "</a:t>
            </a:r>
            <a:r>
              <a:rPr i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não é apenas sobre aparência, mas sobre como funciona e como afeta a vida das pessoas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(BUXTON, 2007).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abordagem reforça que, para desenvolver produtos eficazes e inclusivos, é necessário compreender profundamente o comportamento humano e suas necessidades.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descr="Comunicado | UNINASSAU" id="369" name="Google Shape;3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9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371" name="Google Shape;371;p19"/>
          <p:cNvSpPr txBox="1"/>
          <p:nvPr/>
        </p:nvSpPr>
        <p:spPr>
          <a:xfrm>
            <a:off x="484177" y="2296497"/>
            <a:ext cx="62352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Centrado no Ser Humano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 uma evolução fundamental no desenvolvimento de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produtos digitais e sistemas interativos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Com raízes na engenharia de software e no design de interfaces, essa abordagem tem sido amplamente adotada para garantir que a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 atenda às necessidades reais dos usuários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72" name="Google Shape;372;p19"/>
          <p:cNvSpPr txBox="1"/>
          <p:nvPr/>
        </p:nvSpPr>
        <p:spPr>
          <a:xfrm>
            <a:off x="5541452" y="4113547"/>
            <a:ext cx="6235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Ao dominar os conceitos e competências do DCSH, os profissionais podem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projetar experiências mais intuitivas, acessíveis e eficientes, impactando positivamente a vida das pessoas.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553816" y="5496186"/>
            <a:ext cx="756494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pt-BR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melhor design é aquele que desaparece, permitindo que o usuário se concentre em sua tarefa, não na ferramenta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(NORMAN, 2013).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/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b="1" i="0" lang="pt-BR" sz="60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Obrigado</a:t>
            </a:r>
            <a:endParaRPr/>
          </a:p>
        </p:txBody>
      </p:sp>
      <p:sp>
        <p:nvSpPr>
          <p:cNvPr id="380" name="Google Shape;380;p20"/>
          <p:cNvSpPr txBox="1"/>
          <p:nvPr>
            <p:ph idx="1" type="body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Emmanoel Monteiro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@emmanoelmonteiro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484177" y="2296497"/>
            <a:ext cx="449653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Design Centrado no Ser Humano (DCSH) surge como uma abordagem fundamental dentro da engenharia de software e do design de produtos,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colocando o usuário no centro do processo de desenvolvimento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relação entre design e engenharia de software pode ser traçada desde o final do século XX, quando a usabilidade e a experiência do usuário passaram a ser fatores críticos no desenvolvimento de interfaces interativas.</a:t>
            </a:r>
            <a:endParaRPr/>
          </a:p>
        </p:txBody>
      </p:sp>
      <p:pic>
        <p:nvPicPr>
          <p:cNvPr descr="17 ferramentas essenciais para UI designers: um guia para iniciantes"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308" y="2644361"/>
            <a:ext cx="5871079" cy="271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9e6bdbdc1_0_0"/>
          <p:cNvSpPr txBox="1"/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59" name="Google Shape;159;g339e6bdbdc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39e6bdbdc1_0_0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61" name="Google Shape;161;g339e6bdbd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9e6bdbdc1_0_10"/>
          <p:cNvSpPr txBox="1"/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68" name="Google Shape;168;g339e6bdbdc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39e6bdbdc1_0_10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70" name="Google Shape;170;g339e6bdbdc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525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9e6bdbdc1_0_19"/>
          <p:cNvSpPr txBox="1"/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77" name="Google Shape;177;g339e6bdbdc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39e6bdbdc1_0_19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79" name="Google Shape;179;g339e6bdbdc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e6bdbdc1_0_29"/>
          <p:cNvSpPr txBox="1"/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86" name="Google Shape;186;g339e6bdbdc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39e6bdbdc1_0_29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88" name="Google Shape;188;g339e6bdbdc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50" y="2346326"/>
            <a:ext cx="10414550" cy="3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195" name="Google Shape;1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197" name="Google Shape;197;p4"/>
          <p:cNvSpPr txBox="1"/>
          <p:nvPr/>
        </p:nvSpPr>
        <p:spPr>
          <a:xfrm>
            <a:off x="5139706" y="2991926"/>
            <a:ext cx="6474283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conceito de design evoluiu significativamente ao longo dos anos. No início, o design era focado apenas na estética e na funcionalidade técnica dos produtos. Com o avanço das tecnologias digitais, houve a necessidade de considerar aspectos cognitivos e emocionais dos usuários.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partir da década de 1980, com a crescente informatização das atividades humanas, começou-se a desenvolver metodologias que enfatizavam a interação entre humanos e sistemas computacionais, culminando na consolidação do Design Centrado no Ser Humano na década de 1990.</a:t>
            </a:r>
            <a:endParaRPr/>
          </a:p>
        </p:txBody>
      </p:sp>
      <p:pic>
        <p:nvPicPr>
          <p:cNvPr descr="Căn bệnh kinh niên cả thế giới không ai trị được, Elon Musk nói cấy chip  Neuralink vào não chắc chắn khỏi" id="198" name="Google Shape;1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" y="3116532"/>
            <a:ext cx="4187400" cy="262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b="1" i="0" lang="pt-BR" sz="4000" u="none" cap="none" strike="noStrik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descr="Comunicado | UNINASSAU"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i="1"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5522980" y="2435734"/>
            <a:ext cx="358971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Segundo Norman (1986), a usabilidade de um sistema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 ser medida pela facilidade com que os usuários podem aprender a utilizá-lo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sua eficiência e o nível de satisfação ao interagir com ele.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 pensamento influenciou diretamente o campo da engenharia de software, que passou a incorporar práticas de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voltadas para a experiência do usuário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O que é UX design? Tudo que você precisa saber sobre experiência do usuário  - Catarinas" id="208" name="Google Shape;2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" y="2435734"/>
            <a:ext cx="4828943" cy="4008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esign of Everyday Things: Revised and Expanded Edition | Amazon.com.br" id="209" name="Google Shape;20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4195" y="3068145"/>
            <a:ext cx="182943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do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2024-11-06T17:53:21Z</dcterms:created>
  <dc:creator>Emmanoel Monteiro de Sousa Junior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